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305" r:id="rId5"/>
    <p:sldId id="312" r:id="rId6"/>
    <p:sldId id="313" r:id="rId7"/>
    <p:sldId id="314" r:id="rId8"/>
    <p:sldId id="311" r:id="rId9"/>
    <p:sldId id="318" r:id="rId10"/>
    <p:sldId id="315" r:id="rId11"/>
    <p:sldId id="31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19" autoAdjust="0"/>
  </p:normalViewPr>
  <p:slideViewPr>
    <p:cSldViewPr snapToGrid="0">
      <p:cViewPr varScale="1">
        <p:scale>
          <a:sx n="111" d="100"/>
          <a:sy n="111" d="100"/>
        </p:scale>
        <p:origin x="59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6/20/2022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82800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6/20/2022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3921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6/20/2022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72432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6/20/2022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828532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6/20/2022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72524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6/20/2022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21410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6/20/2022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9391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E833E-1B6D-415F-AD29-75AE8C43BD0D}" type="datetime1">
              <a:rPr lang="en-US" smtClean="0"/>
              <a:t>6/20/2022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4918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2596F-08A7-4B70-989A-F2B1CF31E66B}" type="datetime1">
              <a:rPr lang="en-US" smtClean="0"/>
              <a:t>6/20/2022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73702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6/20/2022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55166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6/20/2022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61209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6/20/2022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36059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6/20/2022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92994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6/20/2022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7294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6/20/2022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14893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6/20/2022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91142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6/20/2022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23054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6/20/2022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207152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6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A05AC74-6838-4CD9-B157-B3BB3E2F54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 useBgFill="1">
        <p:nvSpPr>
          <p:cNvPr id="83" name="Freeform 5">
            <a:extLst>
              <a:ext uri="{FF2B5EF4-FFF2-40B4-BE49-F238E27FC236}">
                <a16:creationId xmlns:a16="http://schemas.microsoft.com/office/drawing/2014/main" id="{608EAA06-5488-416B-B2B2-E552130110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199829" y="1101852"/>
            <a:ext cx="4254640" cy="4654297"/>
          </a:xfrm>
          <a:prstGeom prst="round2SameRect">
            <a:avLst>
              <a:gd name="adj1" fmla="val 5146"/>
              <a:gd name="adj2" fmla="val 400"/>
            </a:avLst>
          </a:pr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="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336" y="1623412"/>
            <a:ext cx="3503122" cy="2287229"/>
          </a:xfrm>
        </p:spPr>
        <p:txBody>
          <a:bodyPr>
            <a:normAutofit/>
          </a:bodyPr>
          <a:lstStyle/>
          <a:p>
            <a:pPr algn="l"/>
            <a:r>
              <a:rPr lang="en-US" sz="4400" dirty="0"/>
              <a:t>Games Insight By Gaming Platform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4335" y="4009771"/>
            <a:ext cx="3503122" cy="1244361"/>
          </a:xfrm>
        </p:spPr>
        <p:txBody>
          <a:bodyPr>
            <a:normAutofit fontScale="55000" lnSpcReduction="20000"/>
          </a:bodyPr>
          <a:lstStyle/>
          <a:p>
            <a:pPr algn="l"/>
            <a:r>
              <a:rPr lang="en-US" sz="1800" dirty="0">
                <a:solidFill>
                  <a:srgbClr val="FC05CB"/>
                </a:solidFill>
              </a:rPr>
              <a:t>Sarah </a:t>
            </a:r>
            <a:r>
              <a:rPr lang="en-US" sz="1800" dirty="0" err="1">
                <a:solidFill>
                  <a:srgbClr val="FC05CB"/>
                </a:solidFill>
              </a:rPr>
              <a:t>Casauria</a:t>
            </a:r>
            <a:endParaRPr lang="en-US" sz="1800" dirty="0">
              <a:solidFill>
                <a:srgbClr val="FC05CB"/>
              </a:solidFill>
            </a:endParaRPr>
          </a:p>
          <a:p>
            <a:pPr algn="l"/>
            <a:r>
              <a:rPr lang="en-US" sz="1800" dirty="0">
                <a:solidFill>
                  <a:srgbClr val="FC05CB"/>
                </a:solidFill>
              </a:rPr>
              <a:t>Brandon Lee</a:t>
            </a:r>
          </a:p>
          <a:p>
            <a:pPr algn="l"/>
            <a:r>
              <a:rPr lang="en-US" sz="1800" dirty="0">
                <a:solidFill>
                  <a:srgbClr val="FC05CB"/>
                </a:solidFill>
              </a:rPr>
              <a:t>David Cheung</a:t>
            </a:r>
          </a:p>
          <a:p>
            <a:pPr algn="l"/>
            <a:r>
              <a:rPr lang="en-US" sz="1800" dirty="0">
                <a:solidFill>
                  <a:srgbClr val="FC05CB"/>
                </a:solidFill>
              </a:rPr>
              <a:t>Dhiren Patel</a:t>
            </a:r>
          </a:p>
          <a:p>
            <a:pPr algn="l"/>
            <a:r>
              <a:rPr lang="en-US" sz="1800" dirty="0" err="1">
                <a:solidFill>
                  <a:srgbClr val="FC05CB"/>
                </a:solidFill>
              </a:rPr>
              <a:t>Maica</a:t>
            </a:r>
            <a:r>
              <a:rPr lang="en-US" sz="1800" dirty="0">
                <a:solidFill>
                  <a:srgbClr val="FC05CB"/>
                </a:solidFill>
              </a:rPr>
              <a:t> Tran</a:t>
            </a:r>
          </a:p>
        </p:txBody>
      </p:sp>
    </p:spTree>
    <p:extLst>
      <p:ext uri="{BB962C8B-B14F-4D97-AF65-F5344CB8AC3E}">
        <p14:creationId xmlns:p14="http://schemas.microsoft.com/office/powerpoint/2010/main" val="19465765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A66153-98AB-4445-E9D5-DA04AD1D1D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EB1A2E-EA57-36D9-2D4B-4CDDAC23C5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Looking at games released by various gaming platform.</a:t>
            </a:r>
          </a:p>
          <a:p>
            <a:r>
              <a:rPr lang="en-AU" dirty="0"/>
              <a:t>Gaining insight to which gamin platform is best suited for them and/or their family.</a:t>
            </a:r>
          </a:p>
          <a:p>
            <a:r>
              <a:rPr lang="en-AU" dirty="0"/>
              <a:t>Hypothesis – Nintendo based platforms will be better suited for young children.</a:t>
            </a:r>
          </a:p>
        </p:txBody>
      </p:sp>
    </p:spTree>
    <p:extLst>
      <p:ext uri="{BB962C8B-B14F-4D97-AF65-F5344CB8AC3E}">
        <p14:creationId xmlns:p14="http://schemas.microsoft.com/office/powerpoint/2010/main" val="33306902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2B166E-85E2-8E07-5873-9D04278C19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996EC8-20EC-59B9-EE85-A03B80DC2B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Data obtained from Kaggle</a:t>
            </a:r>
          </a:p>
          <a:p>
            <a:r>
              <a:rPr lang="en-AU" dirty="0"/>
              <a:t>Data is transformed:</a:t>
            </a:r>
          </a:p>
          <a:p>
            <a:pPr lvl="1"/>
            <a:r>
              <a:rPr lang="en-AU" dirty="0"/>
              <a:t>Cleansed (</a:t>
            </a:r>
            <a:r>
              <a:rPr lang="en-AU" dirty="0" err="1"/>
              <a:t>NaN</a:t>
            </a:r>
            <a:r>
              <a:rPr lang="en-AU" dirty="0"/>
              <a:t> removed);</a:t>
            </a:r>
          </a:p>
          <a:p>
            <a:pPr lvl="1"/>
            <a:r>
              <a:rPr lang="en-AU" dirty="0"/>
              <a:t>Summarised data by gaming platform;</a:t>
            </a:r>
          </a:p>
          <a:p>
            <a:r>
              <a:rPr lang="en-AU" dirty="0"/>
              <a:t>Imported into </a:t>
            </a:r>
            <a:r>
              <a:rPr lang="en-AU" dirty="0" err="1"/>
              <a:t>mongoDB</a:t>
            </a:r>
            <a:r>
              <a:rPr lang="en-AU" dirty="0"/>
              <a:t> atlas</a:t>
            </a:r>
          </a:p>
        </p:txBody>
      </p:sp>
    </p:spTree>
    <p:extLst>
      <p:ext uri="{BB962C8B-B14F-4D97-AF65-F5344CB8AC3E}">
        <p14:creationId xmlns:p14="http://schemas.microsoft.com/office/powerpoint/2010/main" val="31605291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374D77-A91E-5298-39AA-7B881CD25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Work Flow Diagram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392DF24E-A06E-F622-23AC-29AD20F8FF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001"/>
          <a:stretch/>
        </p:blipFill>
        <p:spPr>
          <a:xfrm>
            <a:off x="1819563" y="1866900"/>
            <a:ext cx="8275781" cy="4647252"/>
          </a:xfrm>
        </p:spPr>
      </p:pic>
    </p:spTree>
    <p:extLst>
      <p:ext uri="{BB962C8B-B14F-4D97-AF65-F5344CB8AC3E}">
        <p14:creationId xmlns:p14="http://schemas.microsoft.com/office/powerpoint/2010/main" val="20871659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606D-E560-4820-9C3E-3B881D30A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>
            <a:normAutofit/>
          </a:bodyPr>
          <a:lstStyle/>
          <a:p>
            <a:r>
              <a:rPr lang="en-US" dirty="0"/>
              <a:t>JavaScript Development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1AA589-1EB3-E6CE-9185-705641247D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AU" dirty="0"/>
              <a:t>Libraries used:</a:t>
            </a:r>
          </a:p>
          <a:p>
            <a:pPr lvl="1"/>
            <a:r>
              <a:rPr lang="en-AU" dirty="0"/>
              <a:t>D3.js</a:t>
            </a:r>
          </a:p>
          <a:p>
            <a:pPr lvl="2"/>
            <a:r>
              <a:rPr lang="en-AU" dirty="0"/>
              <a:t>Import JSON data from Flask</a:t>
            </a:r>
          </a:p>
          <a:p>
            <a:pPr lvl="2"/>
            <a:r>
              <a:rPr lang="en-AU" dirty="0"/>
              <a:t>Append JSON data to HTML elements</a:t>
            </a:r>
          </a:p>
          <a:p>
            <a:pPr lvl="1"/>
            <a:r>
              <a:rPr lang="en-AU" dirty="0"/>
              <a:t>Plotly.js</a:t>
            </a:r>
          </a:p>
          <a:p>
            <a:pPr lvl="2"/>
            <a:r>
              <a:rPr lang="en-AU" dirty="0"/>
              <a:t>Create gauge plots for critic and user scores</a:t>
            </a:r>
          </a:p>
          <a:p>
            <a:pPr lvl="1"/>
            <a:r>
              <a:rPr lang="en-AU" dirty="0"/>
              <a:t>Chart.js</a:t>
            </a:r>
          </a:p>
          <a:p>
            <a:pPr lvl="2"/>
            <a:r>
              <a:rPr lang="en-AU" dirty="0"/>
              <a:t>Create bar plot for average sales by region</a:t>
            </a:r>
          </a:p>
          <a:p>
            <a:pPr lvl="2"/>
            <a:r>
              <a:rPr lang="en-AU" dirty="0"/>
              <a:t>Create pie charts for distribution of game ratings and genres</a:t>
            </a:r>
          </a:p>
          <a:p>
            <a:endParaRPr lang="en-AU" dirty="0"/>
          </a:p>
        </p:txBody>
      </p:sp>
      <p:pic>
        <p:nvPicPr>
          <p:cNvPr id="1026" name="Picture 2" descr="GitHub - d3/d3-logo: D3 brand assets.">
            <a:extLst>
              <a:ext uri="{FF2B5EF4-FFF2-40B4-BE49-F238E27FC236}">
                <a16:creationId xmlns:a16="http://schemas.microsoft.com/office/drawing/2014/main" id="{C61E8EBD-3894-66E3-856E-6C066D1221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7438" y="2076116"/>
            <a:ext cx="961103" cy="961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DB5CBD6-44F8-AFF3-AF61-6AF50F952B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5790" y="3107198"/>
            <a:ext cx="3364397" cy="1122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Chart.js · GitHub">
            <a:extLst>
              <a:ext uri="{FF2B5EF4-FFF2-40B4-BE49-F238E27FC236}">
                <a16:creationId xmlns:a16="http://schemas.microsoft.com/office/drawing/2014/main" id="{E2F9BBFB-F5E4-699C-EDF3-921D7B44F9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8213" y="4242260"/>
            <a:ext cx="1479550" cy="1479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14438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26B8A-89E8-D5A2-6D63-F29300C827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743" y="609599"/>
            <a:ext cx="3413156" cy="5273675"/>
          </a:xfrm>
        </p:spPr>
        <p:txBody>
          <a:bodyPr>
            <a:normAutofit/>
          </a:bodyPr>
          <a:lstStyle/>
          <a:p>
            <a:r>
              <a:rPr lang="en-AU" dirty="0"/>
              <a:t>Graphs and Charts Generation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EC9CC8-5273-9126-C092-D44B6B9C91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0641" y="659342"/>
            <a:ext cx="6889687" cy="2950446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AU" sz="1500"/>
              <a:t>Created six functions:</a:t>
            </a:r>
          </a:p>
          <a:p>
            <a:pPr lvl="1">
              <a:lnSpc>
                <a:spcPct val="90000"/>
              </a:lnSpc>
            </a:pPr>
            <a:r>
              <a:rPr lang="en-AU" sz="1500"/>
              <a:t>Initialise visualisations with first platform loaded into dropdown</a:t>
            </a:r>
          </a:p>
          <a:p>
            <a:pPr lvl="1">
              <a:lnSpc>
                <a:spcPct val="90000"/>
              </a:lnSpc>
            </a:pPr>
            <a:r>
              <a:rPr lang="en-AU" sz="1500"/>
              <a:t>Build metadata table</a:t>
            </a:r>
          </a:p>
          <a:p>
            <a:pPr lvl="1">
              <a:lnSpc>
                <a:spcPct val="90000"/>
              </a:lnSpc>
            </a:pPr>
            <a:r>
              <a:rPr lang="en-AU" sz="1500"/>
              <a:t>Build stacked bar chart for average sales</a:t>
            </a:r>
          </a:p>
          <a:p>
            <a:pPr lvl="1">
              <a:lnSpc>
                <a:spcPct val="90000"/>
              </a:lnSpc>
            </a:pPr>
            <a:r>
              <a:rPr lang="en-AU" sz="1500"/>
              <a:t>Build pie charts for distribution of ratings and genres</a:t>
            </a:r>
          </a:p>
          <a:p>
            <a:pPr lvl="1">
              <a:lnSpc>
                <a:spcPct val="90000"/>
              </a:lnSpc>
            </a:pPr>
            <a:r>
              <a:rPr lang="en-AU" sz="1500"/>
              <a:t>Build gauge charts for critic and user scores</a:t>
            </a:r>
          </a:p>
          <a:p>
            <a:pPr lvl="1">
              <a:lnSpc>
                <a:spcPct val="90000"/>
              </a:lnSpc>
            </a:pPr>
            <a:r>
              <a:rPr lang="en-AU" sz="1500"/>
              <a:t>Upon changing dropdown option, rebuild graphs for selected platform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71A0A9-707B-8EB7-8947-99D55FCE48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8164" y="4062394"/>
            <a:ext cx="6426317" cy="1638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1473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BDADC-688F-FE6F-5D3D-463B086D42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Demo Of Website</a:t>
            </a:r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958E766-203F-5079-C061-BE15FF8BDC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38204" y="2076450"/>
            <a:ext cx="9106067" cy="3714750"/>
          </a:xfrm>
        </p:spPr>
      </p:pic>
    </p:spTree>
    <p:extLst>
      <p:ext uri="{BB962C8B-B14F-4D97-AF65-F5344CB8AC3E}">
        <p14:creationId xmlns:p14="http://schemas.microsoft.com/office/powerpoint/2010/main" val="39164152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4B259E-09E2-41E7-F0E4-7959AD4F7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3D0AA3-AA5B-FD5A-C33C-F025488A02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AU" dirty="0"/>
              <a:t>The data supports the hypothesis – Nintendo based platform is better suited for young kids.</a:t>
            </a:r>
          </a:p>
          <a:p>
            <a:r>
              <a:rPr lang="en-AU" dirty="0"/>
              <a:t>For adult gamers XBOX One is better suited.</a:t>
            </a:r>
          </a:p>
          <a:p>
            <a:r>
              <a:rPr lang="en-AU" dirty="0"/>
              <a:t>Non Nintendo based Platforms was observed to have a higher frequency of M rated games in modern gaming.</a:t>
            </a:r>
          </a:p>
          <a:p>
            <a:r>
              <a:rPr lang="en-AU" dirty="0"/>
              <a:t>Challenges faced during this project:</a:t>
            </a:r>
          </a:p>
          <a:p>
            <a:pPr lvl="1"/>
            <a:r>
              <a:rPr lang="en-AU" dirty="0"/>
              <a:t>Had to use a JavaScript library that was not taught.</a:t>
            </a:r>
          </a:p>
          <a:p>
            <a:pPr lvl="1"/>
            <a:r>
              <a:rPr lang="en-AU" dirty="0"/>
              <a:t>Troubleshooting using online research was difficult.</a:t>
            </a:r>
          </a:p>
          <a:p>
            <a:pPr lvl="1"/>
            <a:r>
              <a:rPr lang="en-AU" dirty="0"/>
              <a:t>Issues with flask code.</a:t>
            </a:r>
          </a:p>
          <a:p>
            <a:pPr lvl="1"/>
            <a:r>
              <a:rPr lang="en-AU" dirty="0"/>
              <a:t>JavaScript </a:t>
            </a:r>
            <a:r>
              <a:rPr lang="en-AU"/>
              <a:t>was fiddly</a:t>
            </a:r>
            <a:r>
              <a:rPr lang="en-AU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6961281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Custom 35">
      <a:dk1>
        <a:sysClr val="windowText" lastClr="000000"/>
      </a:dk1>
      <a:lt1>
        <a:sysClr val="window" lastClr="FFFFFF"/>
      </a:lt1>
      <a:dk2>
        <a:srgbClr val="4E3B30"/>
      </a:dk2>
      <a:lt2>
        <a:srgbClr val="F4EDD8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Custom 4">
      <a:majorFont>
        <a:latin typeface="Goudy Old Style"/>
        <a:ea typeface=""/>
        <a:cs typeface=""/>
      </a:majorFont>
      <a:minorFont>
        <a:latin typeface="Goudy Old Style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ppt/theme/themeOverride1.xml><?xml version="1.0" encoding="utf-8"?>
<a:themeOverride xmlns:a="http://schemas.openxmlformats.org/drawingml/2006/main">
  <a:clrScheme name="Custom 42">
    <a:dk1>
      <a:sysClr val="windowText" lastClr="000000"/>
    </a:dk1>
    <a:lt1>
      <a:sysClr val="window" lastClr="FFFFFF"/>
    </a:lt1>
    <a:dk2>
      <a:srgbClr val="454551"/>
    </a:dk2>
    <a:lt2>
      <a:srgbClr val="E3E3E5"/>
    </a:lt2>
    <a:accent1>
      <a:srgbClr val="FE09E3"/>
    </a:accent1>
    <a:accent2>
      <a:srgbClr val="00ACF5"/>
    </a:accent2>
    <a:accent3>
      <a:srgbClr val="55CB72"/>
    </a:accent3>
    <a:accent4>
      <a:srgbClr val="EFC926"/>
    </a:accent4>
    <a:accent5>
      <a:srgbClr val="969696"/>
    </a:accent5>
    <a:accent6>
      <a:srgbClr val="D54773"/>
    </a:accent6>
    <a:hlink>
      <a:srgbClr val="6B9F25"/>
    </a:hlink>
    <a:folHlink>
      <a:srgbClr val="8C8C8C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2A3AD49-9331-450C-A2FE-6857A4DB38C6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73CC670F-05B9-4BB7-BA2C-0DE5B5C1E5D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89B453C-F2B2-4ECA-A6ED-7DBEF1B6D38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{014AADFC-118B-4978-8E41-EBDE4F73DF40}tf00934815_win32</Template>
  <TotalTime>46</TotalTime>
  <Words>267</Words>
  <Application>Microsoft Office PowerPoint</Application>
  <PresentationFormat>Widescreen</PresentationFormat>
  <Paragraphs>45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Goudy Old Style</vt:lpstr>
      <vt:lpstr>Wingdings 2</vt:lpstr>
      <vt:lpstr>SlateVTI</vt:lpstr>
      <vt:lpstr>Games Insight By Gaming Platform</vt:lpstr>
      <vt:lpstr>Introduction</vt:lpstr>
      <vt:lpstr>Data</vt:lpstr>
      <vt:lpstr>Work Flow Diagram</vt:lpstr>
      <vt:lpstr>JavaScript Development</vt:lpstr>
      <vt:lpstr>Graphs and Charts Generation</vt:lpstr>
      <vt:lpstr>Demo Of Website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Games Insight By Gaming Platform</dc:title>
  <dc:creator>Brandon-James Lee</dc:creator>
  <cp:lastModifiedBy>Brandon-James Lee</cp:lastModifiedBy>
  <cp:revision>1</cp:revision>
  <dcterms:created xsi:type="dcterms:W3CDTF">2022-06-20T10:41:24Z</dcterms:created>
  <dcterms:modified xsi:type="dcterms:W3CDTF">2022-06-20T11:28:20Z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